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embeddedFontLst>
    <p:embeddedFont>
      <p:font typeface="Playfair Display" panose="020B0604020202020204" charset="-52"/>
      <p:regular r:id="rId16"/>
      <p:bold r:id="rId17"/>
      <p:italic r:id="rId18"/>
      <p:boldItalic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Oswald" panose="020B0604020202020204" charset="-52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>
        <p:scale>
          <a:sx n="71" d="100"/>
          <a:sy n="71" d="100"/>
        </p:scale>
        <p:origin x="1176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309316e8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309316e8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309316e8b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309316e8b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309316e8b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309316e8b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309316e8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309316e8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309316e8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309316e8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3032e13e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3032e13e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09316e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309316e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309316e8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309316e8b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09316e8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09316e8b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09316e8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09316e8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309316e8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309316e8b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50100" y="549375"/>
            <a:ext cx="8443800" cy="2354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dirty="0">
                <a:solidFill>
                  <a:srgbClr val="0000FF"/>
                </a:solidFill>
              </a:rPr>
              <a:t>МО класних керівників </a:t>
            </a:r>
            <a:br>
              <a:rPr lang="uk" sz="2720" dirty="0">
                <a:solidFill>
                  <a:srgbClr val="0000FF"/>
                </a:solidFill>
              </a:rPr>
            </a:br>
            <a:r>
              <a:rPr lang="uk" sz="2720" dirty="0">
                <a:solidFill>
                  <a:srgbClr val="0000FF"/>
                </a:solidFill>
              </a:rPr>
              <a:t>Тема: "Національно-патріотичне виховання як</a:t>
            </a:r>
            <a:endParaRPr sz="272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720" dirty="0">
                <a:solidFill>
                  <a:srgbClr val="0000FF"/>
                </a:solidFill>
              </a:rPr>
              <a:t>невід’ємна складова виховної системи в </a:t>
            </a:r>
            <a:r>
              <a:rPr lang="ru-RU" sz="2720" dirty="0" err="1">
                <a:solidFill>
                  <a:srgbClr val="0000FF"/>
                </a:solidFill>
              </a:rPr>
              <a:t>Рокосівському</a:t>
            </a:r>
            <a:r>
              <a:rPr lang="ru-RU" sz="2720" dirty="0">
                <a:solidFill>
                  <a:srgbClr val="0000FF"/>
                </a:solidFill>
              </a:rPr>
              <a:t> </a:t>
            </a:r>
            <a:r>
              <a:rPr lang="uk" sz="2720" dirty="0">
                <a:solidFill>
                  <a:srgbClr val="0000FF"/>
                </a:solidFill>
              </a:rPr>
              <a:t>ЗЗСО </a:t>
            </a:r>
            <a:r>
              <a:rPr lang="ru-RU" sz="2720" dirty="0">
                <a:solidFill>
                  <a:srgbClr val="0000FF"/>
                </a:solidFill>
              </a:rPr>
              <a:t>І-ІІІ </a:t>
            </a:r>
            <a:r>
              <a:rPr lang="ru-RU" sz="2720" dirty="0" err="1">
                <a:solidFill>
                  <a:srgbClr val="0000FF"/>
                </a:solidFill>
              </a:rPr>
              <a:t>ступенів</a:t>
            </a:r>
            <a:r>
              <a:rPr lang="uk" sz="2720" dirty="0">
                <a:solidFill>
                  <a:srgbClr val="0000FF"/>
                </a:solidFill>
              </a:rPr>
              <a:t>. Аналіз проведення Тижня класних керівників "</a:t>
            </a:r>
            <a:endParaRPr sz="2720" dirty="0">
              <a:solidFill>
                <a:srgbClr val="0000FF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721175" y="4172850"/>
            <a:ext cx="3512700" cy="8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7">
                <a:solidFill>
                  <a:srgbClr val="FFFF00"/>
                </a:solidFill>
              </a:rPr>
              <a:t>Голова МО класних керівників Рокосівського ЗЗСО І-ІІІ ст.:</a:t>
            </a:r>
            <a:endParaRPr sz="5107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7">
                <a:solidFill>
                  <a:srgbClr val="FFFF00"/>
                </a:solidFill>
              </a:rPr>
              <a:t> Медвидович Л.Т.</a:t>
            </a:r>
            <a:endParaRPr sz="5107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7"/>
              <a:t>2021</a:t>
            </a:r>
            <a:endParaRPr sz="510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34800" y="3017650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«Народ, який думає на один рік - вирощує хліб; народ, який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думає на десять років – вирощує сади; народ, який думає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 сто років - вирощує молоде покоління»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Народна мудрість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280000" y="362950"/>
            <a:ext cx="4030800" cy="27492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Виховний </a:t>
            </a:r>
            <a:r>
              <a:rPr lang="uk" dirty="0" smtClean="0"/>
              <a:t>захід”Обізнаність про </a:t>
            </a:r>
            <a:r>
              <a:rPr lang="uk" dirty="0"/>
              <a:t>Covid-19 врятує життя”</a:t>
            </a:r>
            <a:endParaRPr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1119950" y="2996925"/>
            <a:ext cx="25614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uk" sz="2170" b="1">
                <a:solidFill>
                  <a:srgbClr val="0000FF"/>
                </a:solidFill>
              </a:rPr>
              <a:t>Четвер</a:t>
            </a:r>
            <a:endParaRPr sz="2170" b="1">
              <a:solidFill>
                <a:srgbClr val="0000FF"/>
              </a:solidFill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280000" y="3556900"/>
            <a:ext cx="3331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«</a:t>
            </a:r>
            <a:r>
              <a:rPr lang="uk"/>
              <a:t>Не думайте, що ваша країна може зробити для вас, думайте, що ви можете зробити для вашої країни»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                     Джон Кеннеді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8" y="2785311"/>
            <a:ext cx="3144252" cy="2358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0"/>
            <a:ext cx="2229853" cy="29731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0" y="-199800"/>
            <a:ext cx="4939501" cy="3613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8420" lvl="0" algn="l" rtl="0">
              <a:spcBef>
                <a:spcPts val="0"/>
              </a:spcBef>
              <a:spcAft>
                <a:spcPts val="0"/>
              </a:spcAft>
              <a:buSzPts val="2680"/>
            </a:pPr>
            <a:r>
              <a:rPr lang="uk" sz="2680" dirty="0"/>
              <a:t>Туристичні змагання до Дня всесвітнього </a:t>
            </a:r>
            <a:r>
              <a:rPr lang="uk" sz="2680" dirty="0" smtClean="0"/>
              <a:t>туризму. </a:t>
            </a:r>
            <a:br>
              <a:rPr lang="uk" sz="2680" dirty="0" smtClean="0"/>
            </a:br>
            <a:r>
              <a:rPr lang="uk" sz="2680" dirty="0" smtClean="0"/>
              <a:t>Закриття </a:t>
            </a:r>
            <a:r>
              <a:rPr lang="uk" sz="2680" dirty="0"/>
              <a:t>методичного Тижня класних керівників.</a:t>
            </a:r>
            <a:endParaRPr sz="2680" dirty="0"/>
          </a:p>
          <a:p>
            <a:pPr marL="58420" lvl="0" algn="l" rtl="0">
              <a:spcBef>
                <a:spcPts val="0"/>
              </a:spcBef>
              <a:spcAft>
                <a:spcPts val="0"/>
              </a:spcAft>
              <a:buSzPts val="2680"/>
            </a:pPr>
            <a:r>
              <a:rPr lang="uk" sz="2680" dirty="0"/>
              <a:t>Аналіз проведеної роботи</a:t>
            </a:r>
            <a:endParaRPr sz="2680"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25900" y="2921401"/>
            <a:ext cx="35847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 smtClean="0">
                <a:solidFill>
                  <a:srgbClr val="0000FF"/>
                </a:solidFill>
              </a:rPr>
              <a:t>П</a:t>
            </a:r>
            <a:r>
              <a:rPr lang="u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uk" b="1" dirty="0" smtClean="0">
                <a:solidFill>
                  <a:srgbClr val="0000FF"/>
                </a:solidFill>
              </a:rPr>
              <a:t>ятниця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150375" y="3414025"/>
            <a:ext cx="4206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«Почуття любові до рідного краю, як до органічної цілісності, є необхідною і єдиною можливістю того найтіснішого у світі зв’язку людей, що називається нацією»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                                                       В. Липинський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0" y="0"/>
            <a:ext cx="2560170" cy="1919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41" y="1384984"/>
            <a:ext cx="2706926" cy="2029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46" y="3029828"/>
            <a:ext cx="2793254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733D7-89C0-4829-96F0-DD2008FE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0" y="885325"/>
            <a:ext cx="8455500" cy="3372850"/>
          </a:xfrm>
        </p:spPr>
        <p:txBody>
          <a:bodyPr>
            <a:noAutofit/>
          </a:bodyPr>
          <a:lstStyle/>
          <a:p>
            <a:r>
              <a:rPr lang="uk-UA" sz="3600" dirty="0"/>
              <a:t>Джерела:</a:t>
            </a:r>
            <a:br>
              <a:rPr lang="uk-UA" sz="3600" dirty="0"/>
            </a:br>
            <a:r>
              <a:rPr lang="uk-UA" sz="3600" dirty="0"/>
              <a:t>http://dspace.khntusg.com.ua/bitstream/123456789/9407/2/20.pdf</a:t>
            </a:r>
            <a:br>
              <a:rPr lang="uk-UA" sz="3600" dirty="0"/>
            </a:br>
            <a:r>
              <a:rPr lang="uk-UA" sz="3600" dirty="0"/>
              <a:t>https://4vpupo.org.ua/download/metod_probl/vikh_patriot_tsin.pdf</a:t>
            </a:r>
            <a:br>
              <a:rPr lang="uk-UA" sz="3600" dirty="0"/>
            </a:br>
            <a:r>
              <a:rPr lang="uk-UA" sz="3600" dirty="0"/>
              <a:t>Фотоматеріали проведених </a:t>
            </a:r>
            <a:r>
              <a:rPr lang="uk-UA" sz="3600" dirty="0" err="1"/>
              <a:t>заход</a:t>
            </a:r>
            <a:r>
              <a:rPr lang="ru-RU" sz="3600" dirty="0" err="1"/>
              <a:t>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28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150" y="165100"/>
            <a:ext cx="8814300" cy="4686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9718"/>
              <a:buFont typeface="Arial"/>
              <a:buNone/>
            </a:pPr>
            <a:r>
              <a:rPr lang="uk" sz="1800" dirty="0"/>
              <a:t>         </a:t>
            </a:r>
            <a:br>
              <a:rPr lang="uk" sz="1800" dirty="0"/>
            </a:br>
            <a:r>
              <a:rPr lang="uk" sz="1800" dirty="0"/>
              <a:t>Серед виховних напрямів сьогодні найбільшої актуальності набуває патріотичне, громадянське виховання як основоположні, що відповідають нагальним вимогам та викликам сучасності, закладають підвалини для формування свідомих нинішніх і прийдешніх поколінь. Інтеграційні процеси в Україні відбуваються на фоні сплеску патріотичних почуттів і нових ставлень до історії, культури, традицій і звичаїв українського народу.</a:t>
            </a:r>
            <a:endParaRPr sz="1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/>
              <a:t>          Сьогодні потрібні нові підходи до виховання патріотизму як почуття і як базової якості особистості. Оскільки 40 % від загального обсягу виховних впливів на особистість дитини здійснює освітнє середовище, то і відповідальність покладається більша, і можливостей відкривається більше.</a:t>
            </a:r>
            <a:endParaRPr sz="1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9718"/>
              <a:buFont typeface="Arial"/>
              <a:buNone/>
            </a:pPr>
            <a:r>
              <a:rPr lang="uk" sz="1800" dirty="0"/>
              <a:t>         Важливо, щоб НЗ став для кожного школяра  осередком становлення громадянина-патріота України, готового брати на себе відповідальність, розбудовувати країну як суверенну,незалеж- ну, правову, соціальну державу, сприяти єдності та встановленню громадянського миру й злагоди в суспільстві.</a:t>
            </a:r>
            <a:endParaRPr sz="6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-51900" y="82950"/>
            <a:ext cx="4362600" cy="43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644" dirty="0"/>
              <a:t>Патріотизм – одне з найбільш глибоких людських почуттів.Як правило, це поняття розуміють як відданість і любов до Батьківщини, до свого народу, гордість за їхнє минуле й сьогодення, готовність до її захисту. Це почуття є одним із найважливіших духовних надбань особистості. Воно характеризує вищий рівень розвитку особистості й проявляється в її активно-діяльнісній самореалізації на благо Батьківщини.</a:t>
            </a:r>
            <a:endParaRPr sz="1644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65500" y="348137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251"/>
              <a:buFont typeface="Arial"/>
              <a:buNone/>
            </a:pPr>
            <a:r>
              <a:rPr lang="uk" sz="2952" i="1" dirty="0">
                <a:solidFill>
                  <a:srgbClr val="0000FF"/>
                </a:solidFill>
              </a:rPr>
              <a:t>«Патріотизм – це сплав почуття й думки, осягнення</a:t>
            </a:r>
            <a:endParaRPr sz="2952" i="1" dirty="0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251"/>
              <a:buFont typeface="Arial"/>
              <a:buNone/>
            </a:pPr>
            <a:r>
              <a:rPr lang="uk" sz="2952" i="1" dirty="0">
                <a:solidFill>
                  <a:srgbClr val="0000FF"/>
                </a:solidFill>
              </a:rPr>
              <a:t>святині - Батьківщини – не тільки розумом, а й передусім серцем... Патріотизм починається з любові до людини. Патріотизм починається з колиски»</a:t>
            </a:r>
            <a:endParaRPr sz="2952" i="1" dirty="0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251"/>
              <a:buFont typeface="Arial"/>
              <a:buNone/>
            </a:pPr>
            <a:r>
              <a:rPr lang="uk" sz="2952" i="1" dirty="0">
                <a:solidFill>
                  <a:srgbClr val="0000FF"/>
                </a:solidFill>
              </a:rPr>
              <a:t>                                                                В. Сухомлинський</a:t>
            </a:r>
            <a:endParaRPr sz="2952" i="1" dirty="0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/>
          <p:nvPr/>
        </p:nvSpPr>
        <p:spPr>
          <a:xfrm>
            <a:off x="5757625" y="82950"/>
            <a:ext cx="2402400" cy="70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Особистість патріота</a:t>
            </a:r>
            <a:endParaRPr sz="1100"/>
          </a:p>
        </p:txBody>
      </p:sp>
      <p:sp>
        <p:nvSpPr>
          <p:cNvPr id="74" name="Google Shape;74;p15"/>
          <p:cNvSpPr/>
          <p:nvPr/>
        </p:nvSpPr>
        <p:spPr>
          <a:xfrm>
            <a:off x="4572000" y="3256175"/>
            <a:ext cx="2036100" cy="95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Інтелектуальні цінності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7264325" y="1661750"/>
            <a:ext cx="17961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Національна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свідомість 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174475" y="2769450"/>
            <a:ext cx="19656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Громадянські цінності </a:t>
            </a:r>
            <a:endParaRPr sz="1200"/>
          </a:p>
        </p:txBody>
      </p:sp>
      <p:sp>
        <p:nvSpPr>
          <p:cNvPr id="77" name="Google Shape;77;p15"/>
          <p:cNvSpPr/>
          <p:nvPr/>
        </p:nvSpPr>
        <p:spPr>
          <a:xfrm>
            <a:off x="7588325" y="3987125"/>
            <a:ext cx="14670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Екологічні цінності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716125" y="2198150"/>
            <a:ext cx="16305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Моральні цінності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965025" y="4080425"/>
            <a:ext cx="15846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Родинні цінності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572000" y="1524513"/>
            <a:ext cx="1467000" cy="99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Естетичні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цінності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0083050" y="2114300"/>
            <a:ext cx="24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916900" y="2769450"/>
            <a:ext cx="59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8297750" y="3152475"/>
            <a:ext cx="59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761525" y="995500"/>
            <a:ext cx="497700" cy="995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2600" y="72600"/>
            <a:ext cx="87594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100" dirty="0"/>
              <a:t>План заходів з національно-патріотичного виховання здобувачів освіти </a:t>
            </a:r>
            <a:br>
              <a:rPr lang="uk" sz="2100" dirty="0"/>
            </a:br>
            <a:r>
              <a:rPr lang="uk" sz="2100" dirty="0"/>
              <a:t>може виглядати наступним чином: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0" y="762900"/>
            <a:ext cx="8832000" cy="4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Вересень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Виховна година, присвячена Міжнародному дню Миру.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Бесіда «Люблю я свій народ – ціную його звичаї»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Жовтень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Тематичний вечір «Тої слави козацької повік не забудемо»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Листопад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Усний журнал «Мова моя калинова» (до Дня української писемності і мови»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Урок-реквієм «Пам'ять серця», присвячений Голодомору 1932-1933 р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Грудень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Свято козацької слави «Козацькому роду нема переводу», присвячене Дню Збройних Сил України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Вікторина до Дня прав людини «Правознавчий марафон»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Січень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Година спілкування «Героям Крут присвячується...»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Інтелектуально-патріотична гра «З Україною в серці» (до Дня Соборності України)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Лютий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Урок мужності, присвячений визволення України від німецько-фашистських загарбників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Тематичний вечір «Афганістан... Мій біль»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Березень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Виховна година «Тарас Шевченко – геній українського народу»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Квітень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Виховна година «Чорнобиль не має минулого»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Бесіда «Я – громадянин-патріот незалежної держави України»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Травень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Зустріч з ветеранами Великої Вітчизняної війни та учасниками АТО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Тематичний вечір «Музика воєнної пори»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>
                <a:solidFill>
                  <a:srgbClr val="4A86E8"/>
                </a:solidFill>
              </a:rPr>
              <a:t>Червень</a:t>
            </a:r>
            <a:endParaRPr sz="950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Виставка-хроніка та перегляд друкованих видань «Конституція України – минуле і сьогодення»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950" dirty="0"/>
              <a:t>Круглий стіл «Конституція України – надійний гарант прав і свобод людини»</a:t>
            </a:r>
            <a:endParaRPr sz="95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3325" y="124450"/>
            <a:ext cx="87390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1925" dirty="0">
                <a:solidFill>
                  <a:srgbClr val="0000FF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Анкета       “Як Ви розумієте патріотичне виховання?</a:t>
            </a:r>
            <a:r>
              <a:rPr lang="uk" sz="1925" dirty="0">
                <a:solidFill>
                  <a:srgbClr val="4A86E8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500" dirty="0">
              <a:solidFill>
                <a:srgbClr val="4A86E8"/>
              </a:solidFill>
              <a:highlight>
                <a:srgbClr val="FFFF00"/>
              </a:highlight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0" y="793875"/>
            <a:ext cx="4344900" cy="4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1</a:t>
            </a:r>
            <a:r>
              <a:rPr lang="uk" sz="1250">
                <a:solidFill>
                  <a:srgbClr val="0000FF"/>
                </a:solidFill>
              </a:rPr>
              <a:t>. Як Ви розумієте патріотичне виховання?</a:t>
            </a:r>
            <a:endParaRPr sz="12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А) любов до своєї батьківщини і служіння йому;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Б) нав'язування ідеології;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В) не знаю;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>
                <a:solidFill>
                  <a:srgbClr val="0000FF"/>
                </a:solidFill>
              </a:rPr>
              <a:t>2. Чи любите Ви свою країну?</a:t>
            </a:r>
            <a:endParaRPr sz="12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А) так.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Б) ні.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В) важко відповісти.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>
                <a:solidFill>
                  <a:srgbClr val="0000FF"/>
                </a:solidFill>
              </a:rPr>
              <a:t>3. Що означає для Вас «Батьківщина», «Вітчизна»?</a:t>
            </a:r>
            <a:endParaRPr sz="12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А) це місце, де народився або виріс;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Б) це термінологія, що позначає місце народження або місце проживання;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В) я не знаю, що це означає;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Г) свій варіант ________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>
                <a:solidFill>
                  <a:srgbClr val="0000FF"/>
                </a:solidFill>
              </a:rPr>
              <a:t>4. Вважаєте ви себе патріотом? У чому це проявляється?</a:t>
            </a:r>
            <a:endParaRPr sz="12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>
                <a:solidFill>
                  <a:srgbClr val="0000FF"/>
                </a:solidFill>
              </a:rPr>
              <a:t>5. Чи пишаєтесь Ви тим, що Ви є громадянином України?</a:t>
            </a:r>
            <a:endParaRPr sz="125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А) так;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Б) ні;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В) важко відповісти.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uk" sz="1250"/>
              <a:t>6. Чи знаєте Ви історію рідного міста?</a:t>
            </a: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250"/>
              <a:t>\</a:t>
            </a:r>
            <a:endParaRPr sz="1250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4344900" y="896475"/>
            <a:ext cx="4435200" cy="43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6. Чи знаєте Ви історію рідного села?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ні;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важко відповісти.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7. Чи дотримується Ваша родина звичаїв та традицій нашого народу?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важко відповісти;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ні.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8.Чи поважаєте Ви українську мову?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важко відповісти;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ні.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9.Чи спілкуєтесь Ви українською мовою?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важко відповісти;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ні.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10.Чи вважаєте Ви службу в армії обов’язком громадянина України?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важко відповісти;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ні.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>
                <a:solidFill>
                  <a:srgbClr val="0000FF"/>
                </a:solidFill>
              </a:rPr>
              <a:t>11. Чи хотіли би Ви брати участь в іграх, змаганнях, конкурсах, пов'язаних з патріотичною тематикою?</a:t>
            </a:r>
            <a:endParaRPr sz="5028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А) так, я б брав у них участі;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Б) ні, мені це нецікаво;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r>
              <a:rPr lang="uk" sz="5028"/>
              <a:t>В) не знаю.</a:t>
            </a:r>
            <a:endParaRPr sz="5028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endParaRPr sz="125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endParaRPr sz="12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0" y="165925"/>
            <a:ext cx="9144000" cy="900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8076"/>
              <a:buFont typeface="Arial"/>
              <a:buNone/>
            </a:pPr>
            <a:r>
              <a:rPr lang="uk" sz="2500" dirty="0"/>
              <a:t>У процесі  проведення Тижня класних керівників було використано</a:t>
            </a:r>
            <a:br>
              <a:rPr lang="uk" sz="2500" dirty="0"/>
            </a:br>
            <a:r>
              <a:rPr lang="uk" sz="2500" dirty="0"/>
              <a:t>різноманітні форми і методи національно-патріотичного виховання молоді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100" y="1731775"/>
            <a:ext cx="8199600" cy="3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200"/>
              <a:buChar char="❖"/>
            </a:pPr>
            <a:r>
              <a:rPr lang="uk" sz="4200" b="1" dirty="0">
                <a:solidFill>
                  <a:srgbClr val="0000FF"/>
                </a:solidFill>
              </a:rPr>
              <a:t>Інформаційно масові</a:t>
            </a:r>
            <a:endParaRPr sz="4200" b="1" dirty="0">
              <a:solidFill>
                <a:srgbClr val="0000FF"/>
              </a:solidFill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200"/>
              <a:buChar char="❖"/>
            </a:pPr>
            <a:r>
              <a:rPr lang="uk" sz="4200" b="1" dirty="0">
                <a:solidFill>
                  <a:srgbClr val="0000FF"/>
                </a:solidFill>
              </a:rPr>
              <a:t> Діяльнісно-практичні</a:t>
            </a:r>
            <a:endParaRPr sz="4200" b="1" dirty="0">
              <a:solidFill>
                <a:srgbClr val="0000FF"/>
              </a:solidFill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200"/>
              <a:buChar char="❖"/>
            </a:pPr>
            <a:r>
              <a:rPr lang="uk" sz="4200" b="1" dirty="0">
                <a:solidFill>
                  <a:srgbClr val="0000FF"/>
                </a:solidFill>
              </a:rPr>
              <a:t>Інтегративні</a:t>
            </a:r>
            <a:endParaRPr sz="4200" b="1" dirty="0">
              <a:solidFill>
                <a:srgbClr val="0000FF"/>
              </a:solidFill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200"/>
              <a:buChar char="❖"/>
            </a:pPr>
            <a:r>
              <a:rPr lang="uk" sz="4200" b="1" dirty="0">
                <a:solidFill>
                  <a:srgbClr val="0000FF"/>
                </a:solidFill>
              </a:rPr>
              <a:t> Індивідуальні</a:t>
            </a:r>
            <a:endParaRPr sz="4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45175" y="70275"/>
            <a:ext cx="4165500" cy="27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43230" algn="l" rtl="0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lang="uk" sz="3380"/>
              <a:t>Відкриття методичного тижня класних керівників.</a:t>
            </a:r>
            <a:endParaRPr sz="3380"/>
          </a:p>
          <a:p>
            <a:pPr marL="457200" lvl="0" indent="-443230" algn="l" rtl="0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lang="uk" sz="3380"/>
              <a:t>Флешмоб до дня миру</a:t>
            </a:r>
            <a:endParaRPr sz="3380"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000FF"/>
                </a:solidFill>
              </a:rPr>
              <a:t>Понеділок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45175" y="3370225"/>
            <a:ext cx="4303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«Кожний виховний крок у нас повинен бути пронизаний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патріотичним вихованням, і якщо це не так, то це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виховання. нікуди не годиться. Якщо мені говорять, що у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мене все добре, але нема патріотичного виховання, то я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повинен це розуміти так, що вся робота зовсім нічого не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варта»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                                                                            A.Макаренко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538" t="12852" r="34150" b="21483"/>
          <a:stretch/>
        </p:blipFill>
        <p:spPr>
          <a:xfrm>
            <a:off x="5591503" y="2780438"/>
            <a:ext cx="3420499" cy="2129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055" t="17394" r="41219" b="16227"/>
          <a:stretch/>
        </p:blipFill>
        <p:spPr>
          <a:xfrm>
            <a:off x="4636434" y="70275"/>
            <a:ext cx="2961963" cy="2528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62900" y="45950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Акція “Голуб миру”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860700" y="2961200"/>
            <a:ext cx="3242700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000FF"/>
                </a:solidFill>
              </a:rPr>
              <a:t>Вівторок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62900" y="3531550"/>
            <a:ext cx="42444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«</a:t>
            </a:r>
            <a:r>
              <a:rPr lang="uk" sz="1100"/>
              <a:t>Виховуючи в молоді патріотизм, здорову національну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гордість, свідомість своєї національної гідності, ні в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якому разі не можна виховувати в неї національної пихи й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презирства до інших народів лише на тій підставі, що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вони не українці. Український народ на собі відчув, що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таке не справедливість, і сам мусить бути справедливим»</a:t>
            </a:r>
            <a:endParaRPr sz="1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                                                                              Г. Ващенко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013" t="14840" r="40564" b="9646"/>
          <a:stretch/>
        </p:blipFill>
        <p:spPr>
          <a:xfrm>
            <a:off x="5062346" y="706011"/>
            <a:ext cx="3517479" cy="3287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Конкурс “Малюнок на асфальті”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473700" y="2921401"/>
            <a:ext cx="3837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000FF"/>
                </a:solidFill>
              </a:rPr>
              <a:t>Середа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49600" y="3722825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«</a:t>
            </a:r>
            <a:r>
              <a:rPr lang="uk" sz="1100"/>
              <a:t>Україна починається з тебе»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/>
              <a:t>                                  В.Чорновіл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651" t="24770" r="43076" b="16406"/>
          <a:stretch/>
        </p:blipFill>
        <p:spPr>
          <a:xfrm>
            <a:off x="4568559" y="31273"/>
            <a:ext cx="1899475" cy="1599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100" t="13358" r="40656" b="13680"/>
          <a:stretch/>
        </p:blipFill>
        <p:spPr>
          <a:xfrm>
            <a:off x="7126941" y="167275"/>
            <a:ext cx="2017059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5378" t="21095" r="40905" b="8501"/>
          <a:stretch/>
        </p:blipFill>
        <p:spPr>
          <a:xfrm>
            <a:off x="5040581" y="1653546"/>
            <a:ext cx="1891853" cy="1712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4965" t="24587" r="41421" b="11626"/>
          <a:stretch/>
        </p:blipFill>
        <p:spPr>
          <a:xfrm>
            <a:off x="4761619" y="3389216"/>
            <a:ext cx="2086360" cy="1715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9924" t="13925" r="45867" b="9237"/>
          <a:stretch/>
        </p:blipFill>
        <p:spPr>
          <a:xfrm>
            <a:off x="7383353" y="2602947"/>
            <a:ext cx="1768288" cy="2233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925</Words>
  <Application>Microsoft Office PowerPoint</Application>
  <PresentationFormat>Экран (16:9)</PresentationFormat>
  <Paragraphs>140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Playfair Display</vt:lpstr>
      <vt:lpstr>Montserrat</vt:lpstr>
      <vt:lpstr>Oswald</vt:lpstr>
      <vt:lpstr>Arial</vt:lpstr>
      <vt:lpstr>Times New Roman</vt:lpstr>
      <vt:lpstr>Pop</vt:lpstr>
      <vt:lpstr>МО класних керівників  Тема: "Національно-патріотичне виховання як невід’ємна складова виховної системи в Рокосівському ЗЗСО І-ІІІ ступенів. Аналіз проведення Тижня класних керівників "</vt:lpstr>
      <vt:lpstr>          Серед виховних напрямів сьогодні найбільшої актуальності набуває патріотичне, громадянське виховання як основоположні, що відповідають нагальним вимогам та викликам сучасності, закладають підвалини для формування свідомих нинішніх і прийдешніх поколінь. Інтеграційні процеси в Україні відбуваються на фоні сплеску патріотичних почуттів і нових ставлень до історії, культури, традицій і звичаїв українського народу.           Сьогодні потрібні нові підходи до виховання патріотизму як почуття і як базової якості особистості. Оскільки 40 % від загального обсягу виховних впливів на особистість дитини здійснює освітнє середовище, то і відповідальність покладається більша, і можливостей відкривається більше.          Важливо, щоб НЗ став для кожного школяра  осередком становлення громадянина-патріота України, готового брати на себе відповідальність, розбудовувати країну як суверенну,незалеж- ну, правову, соціальну державу, сприяти єдності та встановленню громадянського миру й злагоди в суспільстві. </vt:lpstr>
      <vt:lpstr>Патріотизм – одне з найбільш глибоких людських почуттів.Як правило, це поняття розуміють як відданість і любов до Батьківщини, до свого народу, гордість за їхнє минуле й сьогодення, готовність до її захисту. Це почуття є одним із найважливіших духовних надбань особистості. Воно характеризує вищий рівень розвитку особистості й проявляється в її активно-діяльнісній самореалізації на благо Батьківщини.  </vt:lpstr>
      <vt:lpstr>План заходів з національно-патріотичного виховання здобувачів освіти  може виглядати наступним чином:  </vt:lpstr>
      <vt:lpstr>Анкета       “Як Ви розумієте патріотичне виховання?”</vt:lpstr>
      <vt:lpstr>У процесі  проведення Тижня класних керівників було використано різноманітні форми і методи національно-патріотичного виховання молоді </vt:lpstr>
      <vt:lpstr>Відкриття методичного тижня класних керівників. Флешмоб до дня миру</vt:lpstr>
      <vt:lpstr>Акція “Голуб миру”</vt:lpstr>
      <vt:lpstr>Конкурс “Малюнок на асфальті”</vt:lpstr>
      <vt:lpstr>Виховний захід”Обізнаність про Covid-19 врятує життя”</vt:lpstr>
      <vt:lpstr>Туристичні змагання до Дня всесвітнього туризму.  Закриття методичного Тижня класних керівників. Аналіз проведеної роботи</vt:lpstr>
      <vt:lpstr>Джерела: http://dspace.khntusg.com.ua/bitstream/123456789/9407/2/20.pdf https://4vpupo.org.ua/download/metod_probl/vikh_patriot_tsin.pdf Фотоматеріали проведених заходів</vt:lpstr>
      <vt:lpstr>Дякую за увагу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класних керівників  Тема: "Національно-патріотичне виховання як невід’ємна складова виховної системи в Рокосівському ЗЗСО І-ІІІ ступенів. Аналіз проведення Тижня класних керівників "</dc:title>
  <dc:creator>Svetlana</dc:creator>
  <cp:lastModifiedBy>User1</cp:lastModifiedBy>
  <cp:revision>10</cp:revision>
  <dcterms:modified xsi:type="dcterms:W3CDTF">2021-09-28T06:54:14Z</dcterms:modified>
</cp:coreProperties>
</file>