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59" r:id="rId4"/>
    <p:sldId id="281" r:id="rId5"/>
    <p:sldId id="260" r:id="rId6"/>
    <p:sldId id="262" r:id="rId7"/>
    <p:sldId id="257" r:id="rId8"/>
    <p:sldId id="283" r:id="rId9"/>
    <p:sldId id="282" r:id="rId10"/>
    <p:sldId id="261" r:id="rId11"/>
    <p:sldId id="265" r:id="rId12"/>
    <p:sldId id="285" r:id="rId13"/>
    <p:sldId id="267" r:id="rId14"/>
    <p:sldId id="266" r:id="rId15"/>
    <p:sldId id="269" r:id="rId16"/>
    <p:sldId id="295" r:id="rId17"/>
    <p:sldId id="276" r:id="rId18"/>
    <p:sldId id="296" r:id="rId19"/>
    <p:sldId id="292" r:id="rId20"/>
    <p:sldId id="272" r:id="rId21"/>
    <p:sldId id="271" r:id="rId22"/>
    <p:sldId id="291" r:id="rId23"/>
    <p:sldId id="294" r:id="rId24"/>
    <p:sldId id="284" r:id="rId25"/>
    <p:sldId id="288" r:id="rId26"/>
    <p:sldId id="287" r:id="rId27"/>
    <p:sldId id="270" r:id="rId28"/>
    <p:sldId id="273" r:id="rId29"/>
    <p:sldId id="277" r:id="rId30"/>
    <p:sldId id="293" r:id="rId31"/>
    <p:sldId id="274" r:id="rId32"/>
    <p:sldId id="290" r:id="rId33"/>
    <p:sldId id="289" r:id="rId34"/>
    <p:sldId id="278" r:id="rId35"/>
    <p:sldId id="27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6600"/>
    <a:srgbClr val="CC6600"/>
    <a:srgbClr val="CC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4590" autoAdjust="0"/>
  </p:normalViewPr>
  <p:slideViewPr>
    <p:cSldViewPr>
      <p:cViewPr varScale="1">
        <p:scale>
          <a:sx n="68" d="100"/>
          <a:sy n="68" d="100"/>
        </p:scale>
        <p:origin x="15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D4AEC-FCFA-4831-948A-D47616C2F71F}" type="doc">
      <dgm:prSet loTypeId="urn:microsoft.com/office/officeart/2005/8/layout/rings+Icon" loCatId="officeonline" qsTypeId="urn:microsoft.com/office/officeart/2005/8/quickstyle/simple3" qsCatId="simple" csTypeId="urn:microsoft.com/office/officeart/2005/8/colors/accent6_5" csCatId="accent6" phldr="1"/>
      <dgm:spPr/>
    </dgm:pt>
    <dgm:pt modelId="{39CADCBE-CA28-4375-AF25-9633C7A65908}">
      <dgm:prSet phldrT="[Текст]"/>
      <dgm:spPr/>
      <dgm:t>
        <a:bodyPr/>
        <a:lstStyle/>
        <a:p>
          <a:r>
            <a:rPr lang="x-none" altLang="ru-RU">
              <a:latin typeface="Times New Roman" pitchFamily="18" charset="0"/>
              <a:cs typeface="Times New Roman" pitchFamily="18" charset="0"/>
              <a:sym typeface="+mn-ea"/>
            </a:rPr>
            <a:t>Туристсько-краєзнавчий</a:t>
          </a:r>
          <a:endParaRPr lang="ru-RU" dirty="0"/>
        </a:p>
      </dgm:t>
    </dgm:pt>
    <dgm:pt modelId="{8D076620-5F52-4417-8D37-E457A8496F27}" type="parTrans" cxnId="{94070E0F-9745-4217-B594-30003C26C201}">
      <dgm:prSet/>
      <dgm:spPr/>
      <dgm:t>
        <a:bodyPr/>
        <a:lstStyle/>
        <a:p>
          <a:endParaRPr lang="ru-RU"/>
        </a:p>
      </dgm:t>
    </dgm:pt>
    <dgm:pt modelId="{4A944850-21BF-45AD-B42E-2CF585CB8615}" type="sibTrans" cxnId="{94070E0F-9745-4217-B594-30003C26C201}">
      <dgm:prSet/>
      <dgm:spPr/>
      <dgm:t>
        <a:bodyPr/>
        <a:lstStyle/>
        <a:p>
          <a:endParaRPr lang="ru-RU"/>
        </a:p>
      </dgm:t>
    </dgm:pt>
    <dgm:pt modelId="{FDD8E075-EDF2-4CD8-8B9F-5562F4A2BAFD}">
      <dgm:prSet phldrT="[Текст]" custT="1"/>
      <dgm:spPr/>
      <dgm:t>
        <a:bodyPr/>
        <a:lstStyle/>
        <a:p>
          <a:r>
            <a:rPr lang="uk-UA" sz="2000" dirty="0">
              <a:latin typeface="Times New Roman" pitchFamily="18" charset="0"/>
              <a:cs typeface="Times New Roman" pitchFamily="18" charset="0"/>
            </a:rPr>
            <a:t>Спортивний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862AEDB-299B-4801-A535-EE251A84DC0C}" type="parTrans" cxnId="{FD5B1124-D9F3-4093-92BC-6816D7398971}">
      <dgm:prSet/>
      <dgm:spPr/>
      <dgm:t>
        <a:bodyPr/>
        <a:lstStyle/>
        <a:p>
          <a:endParaRPr lang="ru-RU"/>
        </a:p>
      </dgm:t>
    </dgm:pt>
    <dgm:pt modelId="{2481E920-31A8-47D3-ACCC-12F06DD7E31E}" type="sibTrans" cxnId="{FD5B1124-D9F3-4093-92BC-6816D7398971}">
      <dgm:prSet/>
      <dgm:spPr/>
      <dgm:t>
        <a:bodyPr/>
        <a:lstStyle/>
        <a:p>
          <a:endParaRPr lang="ru-RU"/>
        </a:p>
      </dgm:t>
    </dgm:pt>
    <dgm:pt modelId="{616E4356-AAFE-4A3A-82AB-B207CECC5C31}">
      <dgm:prSet phldrT="[Текст]"/>
      <dgm:spPr/>
      <dgm:t>
        <a:bodyPr/>
        <a:lstStyle/>
        <a:p>
          <a:r>
            <a:rPr lang="uk-UA" dirty="0">
              <a:latin typeface="Times New Roman" pitchFamily="18" charset="0"/>
              <a:cs typeface="Times New Roman" pitchFamily="18" charset="0"/>
            </a:rPr>
            <a:t>Участь у позашкільній роботі</a:t>
          </a:r>
          <a:endParaRPr lang="ru-RU" dirty="0"/>
        </a:p>
      </dgm:t>
    </dgm:pt>
    <dgm:pt modelId="{4FD781DD-4C50-4111-B556-974020C60FC6}" type="parTrans" cxnId="{76615249-D3F3-43E0-B974-4F08E50E8DB7}">
      <dgm:prSet/>
      <dgm:spPr/>
      <dgm:t>
        <a:bodyPr/>
        <a:lstStyle/>
        <a:p>
          <a:endParaRPr lang="ru-RU"/>
        </a:p>
      </dgm:t>
    </dgm:pt>
    <dgm:pt modelId="{4BC66161-0B49-4CC6-8B53-D2CD1F5F9B55}" type="sibTrans" cxnId="{76615249-D3F3-43E0-B974-4F08E50E8DB7}">
      <dgm:prSet/>
      <dgm:spPr/>
      <dgm:t>
        <a:bodyPr/>
        <a:lstStyle/>
        <a:p>
          <a:endParaRPr lang="ru-RU"/>
        </a:p>
      </dgm:t>
    </dgm:pt>
    <dgm:pt modelId="{6BD957BB-AB9D-4D78-A809-E1CE81AEB75B}" type="pres">
      <dgm:prSet presAssocID="{FC6D4AEC-FCFA-4831-948A-D47616C2F71F}" presName="Name0" presStyleCnt="0">
        <dgm:presLayoutVars>
          <dgm:chMax val="7"/>
          <dgm:dir/>
          <dgm:resizeHandles val="exact"/>
        </dgm:presLayoutVars>
      </dgm:prSet>
      <dgm:spPr/>
    </dgm:pt>
    <dgm:pt modelId="{842ED374-2304-492E-B326-3DAE10D65D3E}" type="pres">
      <dgm:prSet presAssocID="{FC6D4AEC-FCFA-4831-948A-D47616C2F71F}" presName="ellipse1" presStyleLbl="vennNode1" presStyleIdx="0" presStyleCnt="3" custLinFactNeighborX="9084" custLinFactNeighborY="9158">
        <dgm:presLayoutVars>
          <dgm:bulletEnabled val="1"/>
        </dgm:presLayoutVars>
      </dgm:prSet>
      <dgm:spPr/>
    </dgm:pt>
    <dgm:pt modelId="{2363818C-137E-4630-9781-F8EDC06A5A8C}" type="pres">
      <dgm:prSet presAssocID="{FC6D4AEC-FCFA-4831-948A-D47616C2F71F}" presName="ellipse2" presStyleLbl="vennNode1" presStyleIdx="1" presStyleCnt="3" custLinFactNeighborX="42399" custLinFactNeighborY="-57536">
        <dgm:presLayoutVars>
          <dgm:bulletEnabled val="1"/>
        </dgm:presLayoutVars>
      </dgm:prSet>
      <dgm:spPr/>
    </dgm:pt>
    <dgm:pt modelId="{02FDDC1D-D5D6-4F06-B631-A878A4248D51}" type="pres">
      <dgm:prSet presAssocID="{FC6D4AEC-FCFA-4831-948A-D47616C2F71F}" presName="ellipse3" presStyleLbl="vennNode1" presStyleIdx="2" presStyleCnt="3" custLinFactNeighborX="-51404" custLinFactNeighborY="80541">
        <dgm:presLayoutVars>
          <dgm:bulletEnabled val="1"/>
        </dgm:presLayoutVars>
      </dgm:prSet>
      <dgm:spPr/>
    </dgm:pt>
  </dgm:ptLst>
  <dgm:cxnLst>
    <dgm:cxn modelId="{94070E0F-9745-4217-B594-30003C26C201}" srcId="{FC6D4AEC-FCFA-4831-948A-D47616C2F71F}" destId="{39CADCBE-CA28-4375-AF25-9633C7A65908}" srcOrd="0" destOrd="0" parTransId="{8D076620-5F52-4417-8D37-E457A8496F27}" sibTransId="{4A944850-21BF-45AD-B42E-2CF585CB8615}"/>
    <dgm:cxn modelId="{FD5B1124-D9F3-4093-92BC-6816D7398971}" srcId="{FC6D4AEC-FCFA-4831-948A-D47616C2F71F}" destId="{FDD8E075-EDF2-4CD8-8B9F-5562F4A2BAFD}" srcOrd="1" destOrd="0" parTransId="{9862AEDB-299B-4801-A535-EE251A84DC0C}" sibTransId="{2481E920-31A8-47D3-ACCC-12F06DD7E31E}"/>
    <dgm:cxn modelId="{484D1645-C630-4699-88FC-263B1B17BEFC}" type="presOf" srcId="{FDD8E075-EDF2-4CD8-8B9F-5562F4A2BAFD}" destId="{2363818C-137E-4630-9781-F8EDC06A5A8C}" srcOrd="0" destOrd="0" presId="urn:microsoft.com/office/officeart/2005/8/layout/rings+Icon"/>
    <dgm:cxn modelId="{5702F766-F40E-4C3C-BFF7-067E8325D39F}" type="presOf" srcId="{FC6D4AEC-FCFA-4831-948A-D47616C2F71F}" destId="{6BD957BB-AB9D-4D78-A809-E1CE81AEB75B}" srcOrd="0" destOrd="0" presId="urn:microsoft.com/office/officeart/2005/8/layout/rings+Icon"/>
    <dgm:cxn modelId="{B5D3A348-260B-4E39-9DD2-E5A18CEEB5E9}" type="presOf" srcId="{39CADCBE-CA28-4375-AF25-9633C7A65908}" destId="{842ED374-2304-492E-B326-3DAE10D65D3E}" srcOrd="0" destOrd="0" presId="urn:microsoft.com/office/officeart/2005/8/layout/rings+Icon"/>
    <dgm:cxn modelId="{76615249-D3F3-43E0-B974-4F08E50E8DB7}" srcId="{FC6D4AEC-FCFA-4831-948A-D47616C2F71F}" destId="{616E4356-AAFE-4A3A-82AB-B207CECC5C31}" srcOrd="2" destOrd="0" parTransId="{4FD781DD-4C50-4111-B556-974020C60FC6}" sibTransId="{4BC66161-0B49-4CC6-8B53-D2CD1F5F9B55}"/>
    <dgm:cxn modelId="{78311B9A-FC6F-479A-AB3D-1EE17F14AB07}" type="presOf" srcId="{616E4356-AAFE-4A3A-82AB-B207CECC5C31}" destId="{02FDDC1D-D5D6-4F06-B631-A878A4248D51}" srcOrd="0" destOrd="0" presId="urn:microsoft.com/office/officeart/2005/8/layout/rings+Icon"/>
    <dgm:cxn modelId="{07237A85-75D4-4751-9CC9-319FB659209C}" type="presParOf" srcId="{6BD957BB-AB9D-4D78-A809-E1CE81AEB75B}" destId="{842ED374-2304-492E-B326-3DAE10D65D3E}" srcOrd="0" destOrd="0" presId="urn:microsoft.com/office/officeart/2005/8/layout/rings+Icon"/>
    <dgm:cxn modelId="{808AC7BD-6ECB-4DB4-8176-E88B4F10492A}" type="presParOf" srcId="{6BD957BB-AB9D-4D78-A809-E1CE81AEB75B}" destId="{2363818C-137E-4630-9781-F8EDC06A5A8C}" srcOrd="1" destOrd="0" presId="urn:microsoft.com/office/officeart/2005/8/layout/rings+Icon"/>
    <dgm:cxn modelId="{06EDB5DF-0A68-4BF6-85BB-BBBBDFEBBE9F}" type="presParOf" srcId="{6BD957BB-AB9D-4D78-A809-E1CE81AEB75B}" destId="{02FDDC1D-D5D6-4F06-B631-A878A4248D51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ED374-2304-492E-B326-3DAE10D65D3E}">
      <dsp:nvSpPr>
        <dsp:cNvPr id="0" name=""/>
        <dsp:cNvSpPr/>
      </dsp:nvSpPr>
      <dsp:spPr>
        <a:xfrm>
          <a:off x="216018" y="504047"/>
          <a:ext cx="2378013" cy="2377979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altLang="ru-RU" sz="2000" kern="1200">
              <a:latin typeface="Times New Roman" pitchFamily="18" charset="0"/>
              <a:cs typeface="Times New Roman" pitchFamily="18" charset="0"/>
              <a:sym typeface="+mn-ea"/>
            </a:rPr>
            <a:t>Туристсько-краєзнавчий</a:t>
          </a:r>
          <a:endParaRPr lang="ru-RU" sz="2000" kern="1200" dirty="0"/>
        </a:p>
      </dsp:txBody>
      <dsp:txXfrm>
        <a:off x="564270" y="852294"/>
        <a:ext cx="1681509" cy="1681485"/>
      </dsp:txXfrm>
    </dsp:sp>
    <dsp:sp modelId="{2363818C-137E-4630-9781-F8EDC06A5A8C}">
      <dsp:nvSpPr>
        <dsp:cNvPr id="0" name=""/>
        <dsp:cNvSpPr/>
      </dsp:nvSpPr>
      <dsp:spPr>
        <a:xfrm>
          <a:off x="2232238" y="504057"/>
          <a:ext cx="2378013" cy="2377979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7"/>
                <a:satOff val="9795"/>
                <a:lumOff val="3003"/>
                <a:alphaOff val="15000"/>
                <a:tint val="50000"/>
                <a:satMod val="300000"/>
              </a:schemeClr>
            </a:gs>
            <a:gs pos="35000">
              <a:schemeClr val="accent6">
                <a:shade val="80000"/>
                <a:alpha val="50000"/>
                <a:hueOff val="7"/>
                <a:satOff val="9795"/>
                <a:lumOff val="3003"/>
                <a:alphaOff val="15000"/>
                <a:tint val="37000"/>
                <a:satMod val="300000"/>
              </a:schemeClr>
            </a:gs>
            <a:gs pos="100000">
              <a:schemeClr val="accent6">
                <a:shade val="80000"/>
                <a:alpha val="50000"/>
                <a:hueOff val="7"/>
                <a:satOff val="9795"/>
                <a:lumOff val="3003"/>
                <a:alphaOff val="15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Спортивний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80490" y="852304"/>
        <a:ext cx="1681509" cy="1681485"/>
      </dsp:txXfrm>
    </dsp:sp>
    <dsp:sp modelId="{02FDDC1D-D5D6-4F06-B631-A878A4248D51}">
      <dsp:nvSpPr>
        <dsp:cNvPr id="0" name=""/>
        <dsp:cNvSpPr/>
      </dsp:nvSpPr>
      <dsp:spPr>
        <a:xfrm>
          <a:off x="1224127" y="2158524"/>
          <a:ext cx="2378013" cy="2377979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14"/>
                <a:satOff val="19590"/>
                <a:lumOff val="6007"/>
                <a:alphaOff val="30000"/>
                <a:tint val="50000"/>
                <a:satMod val="300000"/>
              </a:schemeClr>
            </a:gs>
            <a:gs pos="35000">
              <a:schemeClr val="accent6">
                <a:shade val="80000"/>
                <a:alpha val="50000"/>
                <a:hueOff val="14"/>
                <a:satOff val="19590"/>
                <a:lumOff val="6007"/>
                <a:alphaOff val="30000"/>
                <a:tint val="37000"/>
                <a:satMod val="300000"/>
              </a:schemeClr>
            </a:gs>
            <a:gs pos="100000">
              <a:schemeClr val="accent6">
                <a:shade val="80000"/>
                <a:alpha val="50000"/>
                <a:hueOff val="14"/>
                <a:satOff val="19590"/>
                <a:lumOff val="6007"/>
                <a:alphaOff val="3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itchFamily="18" charset="0"/>
              <a:cs typeface="Times New Roman" pitchFamily="18" charset="0"/>
            </a:rPr>
            <a:t>Участь у позашкільній роботі</a:t>
          </a:r>
          <a:endParaRPr lang="ru-RU" sz="2000" kern="1200" dirty="0"/>
        </a:p>
      </dsp:txBody>
      <dsp:txXfrm>
        <a:off x="1572379" y="2506771"/>
        <a:ext cx="1681509" cy="1681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D0656-3E25-4D69-8D79-86020F0C0922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5F24A-B6A0-4775-9E47-10DE31856A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7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5F24A-B6A0-4775-9E47-10DE31856AD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25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436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65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42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8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7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06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8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44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26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50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14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F10B0-0B18-4747-9D22-32187EBFE2DD}" type="datetimeFigureOut">
              <a:rPr lang="ru-RU" smtClean="0"/>
              <a:pPr/>
              <a:t>11.04.2021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856B7-5CC6-4CAF-BCB0-E89D011371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6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1776" y="405527"/>
            <a:ext cx="74168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 ОСВІТИ,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 ТА У СПРАВАХ НАЦІОНАЛЬНОСТЕЙ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00050" algn="ctr" fontAlgn="t">
              <a:spcAft>
                <a:spcPts val="0"/>
              </a:spcAft>
            </a:pPr>
            <a:r>
              <a:rPr lang="ru-RU" sz="1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РОКОСІВСЬК</a:t>
            </a:r>
            <a:r>
              <a:rPr lang="uk-UA" sz="1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ИЙ ЗАКЛАД ЗАГАЛЬНОЇ СЕРЕДНЬОЇ </a:t>
            </a:r>
            <a:r>
              <a:rPr lang="ru-RU" sz="1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ОСВІТИ І-ІІІ СТУПЕНІВ</a:t>
            </a:r>
          </a:p>
          <a:p>
            <a:pPr indent="400050" algn="ctr" fontAlgn="t">
              <a:spcAft>
                <a:spcPts val="0"/>
              </a:spcAft>
            </a:pPr>
            <a:r>
              <a:rPr lang="uk-UA" sz="1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ХУСТЬСКОЇ МІСЬКНОЇ РАДИ</a:t>
            </a:r>
          </a:p>
          <a:p>
            <a:pPr indent="400050" algn="ctr" fontAlgn="t">
              <a:spcAft>
                <a:spcPts val="0"/>
              </a:spcAft>
            </a:pPr>
            <a:r>
              <a:rPr lang="uk-UA" sz="1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ЗАКАРПАТСЬКОЇ ОБЛАСТІ</a:t>
            </a:r>
            <a:endParaRPr lang="en-US" sz="1400" b="1" kern="100" dirty="0"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5" name="Текстовое поле 10"/>
          <p:cNvSpPr txBox="1"/>
          <p:nvPr/>
        </p:nvSpPr>
        <p:spPr>
          <a:xfrm>
            <a:off x="1998631" y="1610509"/>
            <a:ext cx="5184576" cy="1015663"/>
          </a:xfrm>
          <a:prstGeom prst="rect">
            <a:avLst/>
          </a:prstGeom>
          <a:noFill/>
          <a:effectLst>
            <a:glow rad="127000">
              <a:srgbClr val="F505ED"/>
            </a:glo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x-none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Всеукраїнська дитячо-юнацька</a:t>
            </a:r>
            <a:r>
              <a:rPr lang="ru-RU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x-none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військово-патріотична</a:t>
            </a:r>
            <a:r>
              <a:rPr lang="ru-RU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гра "Сокіл" ("Джура</a:t>
            </a:r>
            <a:r>
              <a:rPr lang="x-none" altLang="ru-RU" sz="2000" b="1" cap="all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") </a:t>
            </a:r>
            <a:endParaRPr lang="x-none" altLang="ru-RU" sz="2000" b="1" cap="all" dirty="0">
              <a:ln w="0"/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4451" y="5498365"/>
            <a:ext cx="21114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 2020 -</a:t>
            </a:r>
            <a:r>
              <a:rPr lang="en-US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2021 н.р.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0522" y="2996952"/>
            <a:ext cx="4300793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ЗВІТ РОБОТИ РОЮ «</a:t>
            </a:r>
            <a:r>
              <a:rPr lang="uk-UA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КОЗАЧАТА</a:t>
            </a:r>
            <a:r>
              <a:rPr lang="ru-RU" altLang="ru-RU" sz="2000" b="1" cap="all" dirty="0">
                <a:ln w="0"/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x-none" altLang="ru-RU" sz="2000" b="1" cap="all" dirty="0">
              <a:ln w="0"/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6775" b="4354"/>
          <a:stretch/>
        </p:blipFill>
        <p:spPr bwMode="auto">
          <a:xfrm>
            <a:off x="3657071" y="3587028"/>
            <a:ext cx="1626234" cy="167280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існі Війни – Сергій Тітаренко &amp; Аничка  – НАСТАНЕ МИРНИЙ ЧАС (minus)">
            <a:hlinkClick r:id="" action="ppaction://media"/>
            <a:extLst>
              <a:ext uri="{FF2B5EF4-FFF2-40B4-BE49-F238E27FC236}">
                <a16:creationId xmlns:a16="http://schemas.microsoft.com/office/drawing/2014/main" id="{DE2372DC-0607-429F-BAAA-C1844D701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6147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81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0106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2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Напрями роботи </a:t>
            </a:r>
            <a:br>
              <a:rPr lang="uk-UA" sz="32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2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рою «</a:t>
            </a:r>
            <a:r>
              <a:rPr lang="uk-UA" sz="31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Козачата</a:t>
            </a:r>
            <a:r>
              <a:rPr lang="uk-UA" sz="32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cap="all" dirty="0">
              <a:ln w="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0319859"/>
              </p:ext>
            </p:extLst>
          </p:nvPr>
        </p:nvGraphicFramePr>
        <p:xfrm>
          <a:off x="2123728" y="1268760"/>
          <a:ext cx="48245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Історична довідка </a:t>
            </a:r>
            <a:b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 гру «СОКІЛ» («Джура»)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665" y="1601369"/>
            <a:ext cx="3389670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3392396" cy="4525963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038600" cy="302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F17D309-FD96-4E99-9294-40E252C3FB92}"/>
              </a:ext>
            </a:extLst>
          </p:cNvPr>
          <p:cNvSpPr txBox="1">
            <a:spLocks/>
          </p:cNvSpPr>
          <p:nvPr/>
        </p:nvSpPr>
        <p:spPr>
          <a:xfrm>
            <a:off x="323528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Рій «Молода Січ»</a:t>
            </a:r>
            <a:endParaRPr lang="ru-RU" sz="32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Здача</a:t>
            </a:r>
            <a:r>
              <a:rPr lang="uk-UA" sz="32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рапорту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3394472" cy="4525963"/>
          </a:xfr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389670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Наш рій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1E02FC-60D9-420C-A942-C6DF8A0AC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3456384" cy="2592288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69689FAE-16AC-4945-8939-9066F6D7ADB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розминка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ED0991-76B0-49D6-832E-619F09C38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08920"/>
            <a:ext cx="2643758" cy="35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CB104C-B2F3-4089-804A-CE1D2F61D5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4"/>
          <a:stretch/>
        </p:blipFill>
        <p:spPr>
          <a:xfrm>
            <a:off x="4790562" y="1844824"/>
            <a:ext cx="2448272" cy="364502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4B3483A-13E7-4A18-9952-947DFF3DDA9A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Розминка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13515F-3B26-4DF5-B6AA-B77421EA3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52736"/>
            <a:ext cx="2733768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2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394472" cy="4525963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F0DF34-2811-4F0D-9BCC-EDC82246B6BD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Тато, мама я спортивна сім'я 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E185D-17C9-4DA6-B5D7-D77ED09AC8EF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Акція «Чисте узбіччя»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FFFBB0-D4EC-4B0F-A0BF-3BD20AA63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94" y="1124744"/>
            <a:ext cx="3075806" cy="4101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DCB65-7008-456F-B518-4B6860665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3075806" cy="41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6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26D01-262F-4C8E-BD42-B09E70B73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27" y="4205552"/>
            <a:ext cx="3004358" cy="225326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BCAFA99-074B-42B3-B4C5-17F726267688}"/>
              </a:ext>
            </a:extLst>
          </p:cNvPr>
          <p:cNvSpPr txBox="1">
            <a:spLocks/>
          </p:cNvSpPr>
          <p:nvPr/>
        </p:nvSpPr>
        <p:spPr>
          <a:xfrm>
            <a:off x="457200" y="368755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Акція «Збережемо Первоцвіти»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8AD76E-6220-4D67-8E56-5A3A10E79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06" y="953112"/>
            <a:ext cx="2406586" cy="32087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C37A45-C4EF-40A2-AA5A-4C55AAE6D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53113"/>
            <a:ext cx="2406586" cy="32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544616" cy="85010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паспорт</a:t>
            </a:r>
            <a:endParaRPr lang="ru-RU" sz="24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908720"/>
            <a:ext cx="5112568" cy="50405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Рою 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Козачата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1. Регіон     </a:t>
            </a:r>
            <a:r>
              <a:rPr lang="uk-UA" sz="1800" u="sng" dirty="0">
                <a:latin typeface="Times New Roman" pitchFamily="18" charset="0"/>
                <a:cs typeface="Times New Roman" pitchFamily="18" charset="0"/>
              </a:rPr>
              <a:t> З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акарпатська область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2. Район      </a:t>
            </a:r>
            <a:r>
              <a:rPr lang="uk-UA" sz="1800" u="sng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устський район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3. Назва населеного пункту       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1800" b="1" u="sng" dirty="0" err="1">
                <a:latin typeface="Times New Roman" pitchFamily="18" charset="0"/>
                <a:cs typeface="Times New Roman" pitchFamily="18" charset="0"/>
              </a:rPr>
              <a:t>Рокосово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4. Повна юридична назва навчального (або іншого) закладу, при якому організовано рій  </a:t>
            </a:r>
            <a:r>
              <a:rPr lang="uk-UA" sz="1800" b="1" u="sng" dirty="0" err="1">
                <a:latin typeface="Times New Roman" pitchFamily="18" charset="0"/>
                <a:cs typeface="Times New Roman" pitchFamily="18" charset="0"/>
              </a:rPr>
              <a:t>Рокосівська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 загальноосвітня школа І-ІІІ ступенів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5. Поштова адреса    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90410, вул. Центральна, 89, с. </a:t>
            </a:r>
            <a:r>
              <a:rPr lang="uk-UA" sz="1800" b="1" u="sng" dirty="0" err="1">
                <a:latin typeface="Times New Roman" pitchFamily="18" charset="0"/>
                <a:cs typeface="Times New Roman" pitchFamily="18" charset="0"/>
              </a:rPr>
              <a:t>Рокосово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, Хустський район, Закарпатська область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6. Контактні телефони  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5-01-37, 5-00-78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1800" b="1" u="sng" dirty="0" err="1">
                <a:latin typeface="Times New Roman" pitchFamily="18" charset="0"/>
                <a:cs typeface="Times New Roman" pitchFamily="18" charset="0"/>
              </a:rPr>
              <a:t>rokosovo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1@</a:t>
            </a:r>
            <a:r>
              <a:rPr lang="en-US" sz="1800" b="1" u="sng" dirty="0" err="1">
                <a:latin typeface="Times New Roman" pitchFamily="18" charset="0"/>
                <a:cs typeface="Times New Roman" pitchFamily="18" charset="0"/>
              </a:rPr>
              <a:t>ukr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800" b="1" u="sng" dirty="0">
                <a:latin typeface="Times New Roman" pitchFamily="18" charset="0"/>
                <a:cs typeface="Times New Roman" pitchFamily="18" charset="0"/>
              </a:rPr>
              <a:t>net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8. Сайт ____________________________________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9. Ройовий    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Степан Ковач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uk-UA" sz="1800" dirty="0" err="1">
                <a:latin typeface="Times New Roman" pitchFamily="18" charset="0"/>
                <a:cs typeface="Times New Roman" pitchFamily="18" charset="0"/>
              </a:rPr>
              <a:t>Виховник</a:t>
            </a: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u="sng" dirty="0" err="1">
                <a:latin typeface="Times New Roman" pitchFamily="18" charset="0"/>
                <a:cs typeface="Times New Roman" pitchFamily="18" charset="0"/>
              </a:rPr>
              <a:t>Поган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 Ганна 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b="1" u="sng" dirty="0" err="1">
                <a:latin typeface="Times New Roman" pitchFamily="18" charset="0"/>
                <a:cs typeface="Times New Roman" pitchFamily="18" charset="0"/>
              </a:rPr>
              <a:t>ванівна</a:t>
            </a:r>
            <a:r>
              <a:rPr lang="uk-UA" sz="1800" b="1" u="sng" dirty="0">
                <a:latin typeface="Times New Roman" pitchFamily="18" charset="0"/>
                <a:cs typeface="Times New Roman" pitchFamily="18" charset="0"/>
              </a:rPr>
              <a:t>, 0688486487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3394472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3394472" cy="4525963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9F615D1-B7E1-4D30-A022-08C4B225A593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Акція «Посади дерево»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A2489A-5877-4EC1-AD28-118B78B40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88" y="1153344"/>
            <a:ext cx="3552395" cy="26642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F24FC0-D9CC-428C-A12F-B5B0BC768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590528" cy="26928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1E5A84-B8C5-46C3-B12E-460D6E60CF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36" y="3876674"/>
            <a:ext cx="3590527" cy="2692895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856B73E-2460-4C31-9215-07A57D4B73C0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день захисника </a:t>
            </a:r>
            <a:r>
              <a:rPr lang="uk-UA" sz="2800" b="1" cap="all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україни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FA2D7F-8210-4404-8FBE-AED88F8A0260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Всесвітній день української хустки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B66D18-C06B-46CC-9591-51CBC5307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096454" cy="23042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3BBEFE-3D98-4D2B-9B97-E8BDABAD6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03" y="980728"/>
            <a:ext cx="4096454" cy="23042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041F40-4A69-450F-86C0-33CBFCF889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63" y="3555370"/>
            <a:ext cx="4288179" cy="241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01219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F491B2-792B-4BA4-8424-638AFDCD0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01" y="1340768"/>
            <a:ext cx="3003798" cy="400506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ECB5899-785D-4D28-B24B-3B4DD789343C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798382"/>
          </a:xfrm>
          <a:prstGeom prst="rect">
            <a:avLst/>
          </a:prstGeom>
        </p:spPr>
        <p:txBody>
          <a:bodyPr>
            <a:normAutofit fontScale="77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Онлайн-</a:t>
            </a:r>
            <a:r>
              <a:rPr lang="uk-UA" sz="2800" b="1" cap="all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челендж</a:t>
            </a:r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До 150-річчя з дня народження </a:t>
            </a:r>
          </a:p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лесі українки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A77BA8-5EA6-4BE0-AA08-29E07ED82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3003038" cy="4004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D393A5-4040-4971-8783-CC9F172B56BB}"/>
              </a:ext>
            </a:extLst>
          </p:cNvPr>
          <p:cNvSpPr txBox="1"/>
          <p:nvPr/>
        </p:nvSpPr>
        <p:spPr>
          <a:xfrm>
            <a:off x="1475656" y="134178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Цугорка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Даніела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48283-2222-450D-8CCE-E24D05658A49}"/>
              </a:ext>
            </a:extLst>
          </p:cNvPr>
          <p:cNvSpPr txBox="1"/>
          <p:nvPr/>
        </p:nvSpPr>
        <p:spPr>
          <a:xfrm>
            <a:off x="5292080" y="14127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Ковач Степан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CCD43-8C33-4C3C-A86C-166E23281990}"/>
              </a:ext>
            </a:extLst>
          </p:cNvPr>
          <p:cNvSpPr txBox="1"/>
          <p:nvPr/>
        </p:nvSpPr>
        <p:spPr>
          <a:xfrm>
            <a:off x="3131840" y="534481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Декламування віршів</a:t>
            </a:r>
          </a:p>
        </p:txBody>
      </p:sp>
    </p:spTree>
    <p:extLst>
      <p:ext uri="{BB962C8B-B14F-4D97-AF65-F5344CB8AC3E}">
        <p14:creationId xmlns:p14="http://schemas.microsoft.com/office/powerpoint/2010/main" val="66953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9606" y="1574850"/>
            <a:ext cx="2545854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2545854" cy="4525963"/>
          </a:xfrm>
        </p:spPr>
      </p:pic>
      <p:sp>
        <p:nvSpPr>
          <p:cNvPr id="7" name="TextBox 6"/>
          <p:cNvSpPr txBox="1"/>
          <p:nvPr/>
        </p:nvSpPr>
        <p:spPr>
          <a:xfrm>
            <a:off x="1979712" y="22048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Розкладання палатки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109" y="119675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Розпалювання вогнища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483962-93EA-4038-9F51-BB3D41524CB5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Вчимось азам туризму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37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0D8460D-7DDC-41A8-B3ED-855556305857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Наші будні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C861F292-4FF6-40ED-ABD8-BEDF867D6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3096344" cy="4128459"/>
          </a:xfrm>
          <a:prstGeom prst="rect">
            <a:avLst/>
          </a:prstGeom>
        </p:spPr>
      </p:pic>
      <p:pic>
        <p:nvPicPr>
          <p:cNvPr id="9" name="Объект 1">
            <a:extLst>
              <a:ext uri="{FF2B5EF4-FFF2-40B4-BE49-F238E27FC236}">
                <a16:creationId xmlns:a16="http://schemas.microsoft.com/office/drawing/2014/main" id="{60FB1E34-8CD9-4F14-9E7A-5BEF8EA68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52" y="1203046"/>
            <a:ext cx="2880072" cy="38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0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61" y="1194668"/>
            <a:ext cx="3394472" cy="254585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1006E29-9BA6-406D-A1CF-E81C637DF2B3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Наші будні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2">
            <a:extLst>
              <a:ext uri="{FF2B5EF4-FFF2-40B4-BE49-F238E27FC236}">
                <a16:creationId xmlns:a16="http://schemas.microsoft.com/office/drawing/2014/main" id="{8670387B-472B-48FB-AFDB-93F6F4A54D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35" y="3861048"/>
            <a:ext cx="3772251" cy="2118944"/>
          </a:xfrm>
          <a:prstGeom prst="rect">
            <a:avLst/>
          </a:prstGeom>
        </p:spPr>
      </p:pic>
      <p:pic>
        <p:nvPicPr>
          <p:cNvPr id="9" name="Объект 1">
            <a:extLst>
              <a:ext uri="{FF2B5EF4-FFF2-40B4-BE49-F238E27FC236}">
                <a16:creationId xmlns:a16="http://schemas.microsoft.com/office/drawing/2014/main" id="{DBD2B7B1-D51A-4C0D-BE5C-74AF5B6C7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41" y="1194668"/>
            <a:ext cx="3394473" cy="2544981"/>
          </a:xfrm>
        </p:spPr>
      </p:pic>
    </p:spTree>
    <p:extLst>
      <p:ext uri="{BB962C8B-B14F-4D97-AF65-F5344CB8AC3E}">
        <p14:creationId xmlns:p14="http://schemas.microsoft.com/office/powerpoint/2010/main" val="349260554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4"/>
          <a:stretch/>
        </p:blipFill>
        <p:spPr>
          <a:xfrm>
            <a:off x="2771800" y="1395212"/>
            <a:ext cx="3394472" cy="3136778"/>
          </a:xfrm>
        </p:spPr>
      </p:pic>
      <p:sp>
        <p:nvSpPr>
          <p:cNvPr id="4" name="TextBox 3"/>
          <p:cNvSpPr txBox="1"/>
          <p:nvPr/>
        </p:nvSpPr>
        <p:spPr>
          <a:xfrm>
            <a:off x="2087414" y="4477990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Ройовий рою "Козачата" Ковач Степан знайомить своїх друзів з учасниками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родичами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Другої світової війни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Шпір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Степаном Івановичем та 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Дубровським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 Михайлом Івановичем (який не повернувся з війни, зник безвісти).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8753BBD-EF7C-42C9-A711-2530C0405F6A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798382"/>
          </a:xfrm>
          <a:prstGeom prst="rect">
            <a:avLst/>
          </a:prstGeom>
        </p:spPr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Знайомство з учасниками </a:t>
            </a:r>
          </a:p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другої світової війни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AD4B3AB-F168-430B-B3E2-B5C9180B2A26}"/>
              </a:ext>
            </a:extLst>
          </p:cNvPr>
          <p:cNvSpPr txBox="1">
            <a:spLocks/>
          </p:cNvSpPr>
          <p:nvPr/>
        </p:nvSpPr>
        <p:spPr>
          <a:xfrm>
            <a:off x="457199" y="404664"/>
            <a:ext cx="8229600" cy="798382"/>
          </a:xfrm>
          <a:prstGeom prst="rect">
            <a:avLst/>
          </a:prstGeom>
        </p:spPr>
        <p:txBody>
          <a:bodyPr>
            <a:normAutofit fontScale="92500" lnSpcReduction="2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Вшанування учасників </a:t>
            </a:r>
          </a:p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другої світової війни 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35893"/>
            <a:ext cx="5143536" cy="37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5D6931B-D74A-435D-8A77-8691596AE07C}"/>
              </a:ext>
            </a:extLst>
          </p:cNvPr>
          <p:cNvSpPr txBox="1">
            <a:spLocks/>
          </p:cNvSpPr>
          <p:nvPr/>
        </p:nvSpPr>
        <p:spPr>
          <a:xfrm>
            <a:off x="457200" y="404664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Вшанування воїнів АТО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5688632" cy="778098"/>
          </a:xfrm>
        </p:spPr>
        <p:txBody>
          <a:bodyPr>
            <a:normAutofit/>
          </a:bodyPr>
          <a:lstStyle/>
          <a:p>
            <a:r>
              <a:rPr lang="ru-RU" sz="2800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Склад</a:t>
            </a:r>
            <a:r>
              <a:rPr lang="ru-RU" sz="3200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рою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709975"/>
              </p:ext>
            </p:extLst>
          </p:nvPr>
        </p:nvGraphicFramePr>
        <p:xfrm>
          <a:off x="827583" y="1118238"/>
          <a:ext cx="7560842" cy="4831039"/>
        </p:xfrm>
        <a:graphic>
          <a:graphicData uri="http://schemas.openxmlformats.org/drawingml/2006/table">
            <a:tbl>
              <a:tblPr firstRow="1" firstCol="1" lastRow="1" lastCol="1" bandRow="1" bandCol="1">
                <a:solidFill>
                  <a:srgbClr val="FFCC00"/>
                </a:solidFill>
                <a:tableStyleId>{5940675A-B579-460E-94D1-54222C63F5DA}</a:tableStyleId>
              </a:tblPr>
              <a:tblGrid>
                <a:gridCol w="285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4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7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9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832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2765">
                <a:tc>
                  <a:txBody>
                    <a:bodyPr/>
                    <a:lstStyle/>
                    <a:p>
                      <a:pPr marL="3175" indent="-565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№з/п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1460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Прізвище, ім’я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1016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Рік народження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34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Обов’язки (ройова посада)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540" indent="-20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Домашня адреса</a:t>
                      </a:r>
                    </a:p>
                    <a:p>
                      <a:pPr marL="2540" indent="-203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телефон)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Ковач Степан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09.01.2011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Ройовий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вул.Зелена, 5</a:t>
                      </a:r>
                      <a:r>
                        <a:rPr lang="uk-UA" sz="12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Келемен</a:t>
                      </a:r>
                      <a:r>
                        <a:rPr lang="uk-U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Максим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21.05.2011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indent="-215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Прапороносець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indent="-215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 Б.Хмельницького,7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Скоблей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Ксенія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01.09.2011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Писар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вул.Киригидська,31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Янко Домініка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18.04.2011 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Фотокореспондент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вул.Киригидська,29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Білецка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Юлія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01.06.2011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Скарбник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вул.Центральна,95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Жабко Ангеліна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05.08.2011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indent="-215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Кухар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вул.Киригидська,16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Когут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Юрій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31.01.2011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вул.Нова,8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Куцик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Назарій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10.05.2011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вул.Виноградна,11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Немеш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Діана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24.03.2011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 ЗОШ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вул.Центральна,152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Вересюк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Вероніка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24.09.2011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вул.Учительська,46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Губаль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Володимир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25.07.2011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indent="-215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вул.Центральна,147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Скоблей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Іван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20.01.2011 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вул.Мічуріна,2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Тодавчич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Ангеліна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16.05.2011 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вул.Польова,23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Цугорка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Даніела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10.04.2011 </a:t>
                      </a: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вул.Рокосівська,48 </a:t>
                      </a: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Цугорка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Денис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25.01.2011 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indent="-2159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вул.Центральна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 140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Цугорка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Михайло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02.03.2011 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вул.Поповича,16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793">
                <a:tc>
                  <a:txBody>
                    <a:bodyPr/>
                    <a:lstStyle/>
                    <a:p>
                      <a:pPr marL="203200" indent="-2159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Шютев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Олеся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07.12.2011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Рокосівська</a:t>
                      </a: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ЗОШ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marR="0" lvl="0" indent="-21590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03200" indent="-2159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Джура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8000" marR="18000" marT="18000" marB="18000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вул.Центральна,51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6350" marB="0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AA7CF5E-1ED1-4F5F-8B41-E19ECBE68378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Всеукраїнський забіг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AE59A25-F4D5-47C5-B242-A4A254C29ADE}"/>
              </a:ext>
            </a:extLst>
          </p:cNvPr>
          <p:cNvSpPr txBox="1">
            <a:spLocks/>
          </p:cNvSpPr>
          <p:nvPr/>
        </p:nvSpPr>
        <p:spPr>
          <a:xfrm>
            <a:off x="611560" y="1104060"/>
            <a:ext cx="8229600" cy="524740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Шаную воїнів, Біжу за героя </a:t>
            </a:r>
            <a:endParaRPr lang="ru-RU" sz="20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96AE58-495E-4DE8-B4F9-2634ADEBA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1995686" cy="2660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E617ED-925E-4B87-96B3-4A3B256B8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2409732" cy="3212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9EE54C-FD2A-42CF-B408-654BF3DBB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42" y="3284984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03021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96752"/>
            <a:ext cx="2715577" cy="4525963"/>
          </a:xfr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4D7B243-2ECD-4E21-8263-F97CAD1C475F}"/>
              </a:ext>
            </a:extLst>
          </p:cNvPr>
          <p:cNvSpPr txBox="1">
            <a:spLocks/>
          </p:cNvSpPr>
          <p:nvPr/>
        </p:nvSpPr>
        <p:spPr>
          <a:xfrm>
            <a:off x="446836" y="398370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Догляд за могилою воїна АТО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4105F4B-D276-40DA-B4B5-AA774B3B9B83}"/>
              </a:ext>
            </a:extLst>
          </p:cNvPr>
          <p:cNvSpPr txBox="1">
            <a:spLocks/>
          </p:cNvSpPr>
          <p:nvPr/>
        </p:nvSpPr>
        <p:spPr>
          <a:xfrm>
            <a:off x="457199" y="404664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Екскурсія до міста </a:t>
            </a:r>
            <a:r>
              <a:rPr lang="uk-UA" sz="2800" b="1" cap="all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ужгород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0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4035829" cy="3025833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0A292D-8EBF-4DD1-A811-9CA6E16C599B}"/>
              </a:ext>
            </a:extLst>
          </p:cNvPr>
          <p:cNvSpPr txBox="1">
            <a:spLocks/>
          </p:cNvSpPr>
          <p:nvPr/>
        </p:nvSpPr>
        <p:spPr>
          <a:xfrm>
            <a:off x="457200" y="332656"/>
            <a:ext cx="8229600" cy="798382"/>
          </a:xfrm>
          <a:prstGeom prst="rect">
            <a:avLst/>
          </a:prstGeo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Гостинці від </a:t>
            </a:r>
            <a:r>
              <a:rPr lang="uk-UA" sz="2800" b="1" cap="all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св</a:t>
            </a:r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800" b="1" cap="all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миколая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0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1628800"/>
            <a:ext cx="4104456" cy="38884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«Перш ніж дитина осмислить усю глибину  тієї  істини, що вона – громадянин своєї країни, і це покладає на неї великі обов’язки, вона має навчитись платити добром за добро, творити своїми силами  щастя і радість іншим людям»</a:t>
            </a:r>
          </a:p>
          <a:p>
            <a:pPr marL="0" indent="0" algn="r">
              <a:buNone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(В.Сухомлинський)</a:t>
            </a: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3861048"/>
            <a:ext cx="43741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cap="all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Дякуємо </a:t>
            </a:r>
          </a:p>
          <a:p>
            <a:pPr algn="ctr"/>
            <a:endParaRPr lang="uk-UA" b="1" cap="all" spc="0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400" b="1" cap="all" spc="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 увагу !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428625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uk-UA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Ройові</a:t>
            </a:r>
            <a:r>
              <a:rPr lang="uk-UA" sz="32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атрибути</a:t>
            </a:r>
            <a:endParaRPr lang="ru-RU" sz="3200" b="1" cap="all" dirty="0">
              <a:ln w="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35696" y="1268760"/>
            <a:ext cx="5400600" cy="481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Назва рою: </a:t>
            </a:r>
            <a:r>
              <a:rPr kumimoji="0" lang="uk-UA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«Козачата»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uk-U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Ройовий клич:</a:t>
            </a:r>
          </a:p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Будь хоробрим і відважним,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Мужнім і невтомним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kumimoji="0" lang="uk-UA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kumimoji="0" lang="uk-UA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Ройове гасло: </a:t>
            </a:r>
          </a:p>
          <a:p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Все, що рідне, хай нам буде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Найдорожче і святе: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Рідна віра, рідна мова,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	Рідний край наш над усе!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1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123728" y="980728"/>
            <a:ext cx="5184576" cy="496855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6000" b="1" dirty="0">
                <a:latin typeface="Times New Roman" pitchFamily="18" charset="0"/>
                <a:cs typeface="Times New Roman" pitchFamily="18" charset="0"/>
              </a:rPr>
              <a:t>Ройова пісня:</a:t>
            </a:r>
          </a:p>
          <a:p>
            <a:pPr marL="0" indent="0" algn="ctr">
              <a:buNone/>
            </a:pPr>
            <a:r>
              <a:rPr lang="uk-UA" sz="6000" b="1" dirty="0">
                <a:latin typeface="Times New Roman" pitchFamily="18" charset="0"/>
                <a:cs typeface="Times New Roman" pitchFamily="18" charset="0"/>
              </a:rPr>
              <a:t>Козачата</a:t>
            </a:r>
            <a:endParaRPr lang="uk-UA" sz="6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Ми - маленькі козачата,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Станем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справжніми людьми.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кохаєм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рідну пісню,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Україну любим ми!</a:t>
            </a:r>
          </a:p>
          <a:p>
            <a:pPr marL="0" indent="0" algn="ctr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Приспів: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Україна – наша мати,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І про неї вільний спів.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Ми – веселі козачата,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Ми – нащадки козаків!</a:t>
            </a: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шануєм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рідне слово,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В ньому вірність і краса.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Ми – маленькі козачата,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Наша пісня не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згаса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ctr">
              <a:buNone/>
            </a:pPr>
            <a:r>
              <a:rPr lang="uk-UA" i="1" dirty="0">
                <a:latin typeface="Times New Roman" pitchFamily="18" charset="0"/>
                <a:cs typeface="Times New Roman" pitchFamily="18" charset="0"/>
              </a:rPr>
              <a:t>Приспів.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Хай злітає рідна пісня,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Наче чайка в небеса!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В ній - ясна душа народу,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В ній - надія і краса!</a:t>
            </a:r>
          </a:p>
          <a:p>
            <a:pPr marL="0" indent="0" algn="ctr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F7DD105-27BE-485E-B155-CED329C54614}"/>
              </a:ext>
            </a:extLst>
          </p:cNvPr>
          <p:cNvSpPr txBox="1">
            <a:spLocks/>
          </p:cNvSpPr>
          <p:nvPr/>
        </p:nvSpPr>
        <p:spPr>
          <a:xfrm>
            <a:off x="457200" y="26064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Ройові</a:t>
            </a:r>
            <a:r>
              <a:rPr lang="uk-UA" sz="32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атрибути</a:t>
            </a:r>
            <a:endParaRPr lang="ru-RU" sz="3200" b="1" cap="all" dirty="0">
              <a:ln w="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Емблема</a:t>
            </a:r>
            <a:r>
              <a:rPr lang="uk-UA" sz="2400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рою «козачата»</a:t>
            </a:r>
            <a:endParaRPr lang="ru-RU" sz="2400" cap="all" dirty="0">
              <a:ln w="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27" y="1105154"/>
            <a:ext cx="3249829" cy="334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4491123"/>
            <a:ext cx="3231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latin typeface="Times New Roman" pitchFamily="18" charset="0"/>
                <a:cs typeface="Times New Roman" pitchFamily="18" charset="0"/>
              </a:rPr>
              <a:t>Українці! Рідні браття!</a:t>
            </a:r>
            <a:br>
              <a:rPr lang="uk-UA" i="1" dirty="0">
                <a:latin typeface="Times New Roman" pitchFamily="18" charset="0"/>
                <a:cs typeface="Times New Roman" pitchFamily="18" charset="0"/>
              </a:rPr>
            </a:br>
            <a:r>
              <a:rPr lang="uk-UA" i="1" dirty="0">
                <a:latin typeface="Times New Roman" pitchFamily="18" charset="0"/>
                <a:cs typeface="Times New Roman" pitchFamily="18" charset="0"/>
              </a:rPr>
              <a:t>Ще прийде весела днина.</a:t>
            </a:r>
            <a:br>
              <a:rPr lang="uk-UA" i="1" dirty="0">
                <a:latin typeface="Times New Roman" pitchFamily="18" charset="0"/>
                <a:cs typeface="Times New Roman" pitchFamily="18" charset="0"/>
              </a:rPr>
            </a:br>
            <a:r>
              <a:rPr lang="uk-UA" i="1" dirty="0">
                <a:latin typeface="Times New Roman" pitchFamily="18" charset="0"/>
                <a:cs typeface="Times New Roman" pitchFamily="18" charset="0"/>
              </a:rPr>
              <a:t>Хай живе в серцях багаття</a:t>
            </a:r>
            <a:br>
              <a:rPr lang="uk-UA" i="1" dirty="0">
                <a:latin typeface="Times New Roman" pitchFamily="18" charset="0"/>
                <a:cs typeface="Times New Roman" pitchFamily="18" charset="0"/>
              </a:rPr>
            </a:br>
            <a:r>
              <a:rPr lang="uk-UA" i="1" dirty="0">
                <a:latin typeface="Times New Roman" pitchFamily="18" charset="0"/>
                <a:cs typeface="Times New Roman" pitchFamily="18" charset="0"/>
              </a:rPr>
              <a:t>І квітує Україна!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8680"/>
            <a:ext cx="6192688" cy="77809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Кодекс </a:t>
            </a:r>
            <a:r>
              <a:rPr lang="ru-RU" sz="2800" b="1" cap="all" dirty="0" err="1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лицарської</a:t>
            </a:r>
            <a:r>
              <a:rPr lang="ru-RU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err="1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честі</a:t>
            </a:r>
            <a:r>
              <a:rPr lang="ru-RU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b="1" cap="all" dirty="0" err="1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козачат</a:t>
            </a:r>
            <a:r>
              <a:rPr lang="ru-RU" sz="2800" b="1" cap="all" dirty="0">
                <a:ln w="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39752" y="1844824"/>
            <a:ext cx="468052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fontAlgn="base">
              <a:buNone/>
            </a:pP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Шануй</a:t>
            </a: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і маму, і тата, </a:t>
            </a: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завжди працюй завзято,</a:t>
            </a:r>
          </a:p>
          <a:p>
            <a:pPr marL="0" indent="0" fontAlgn="base">
              <a:buNone/>
            </a:pP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Люби </a:t>
            </a: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рідну країну, що зветься Україна,</a:t>
            </a:r>
          </a:p>
          <a:p>
            <a:pPr marL="0" indent="0" fontAlgn="base">
              <a:buNone/>
            </a:pP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Турбуйся</a:t>
            </a: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молодших, жіноцтво поважай</a:t>
            </a: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fontAlgn="base">
              <a:buNone/>
            </a:pP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Будь </a:t>
            </a: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сильним</a:t>
            </a: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справедливим</a:t>
            </a: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fontAlgn="base">
              <a:buNone/>
            </a:pP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скромним і правдивим</a:t>
            </a: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fontAlgn="base">
              <a:buNone/>
            </a:pP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рідну Батьківщину завжди захищай</a:t>
            </a:r>
            <a:r>
              <a:rPr lang="ru-RU" sz="2000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55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Головна мета роботи </a:t>
            </a:r>
            <a:b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рою «Козачата»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0116" y="2060848"/>
            <a:ext cx="4104456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та розвиток повноцінної особистості, гармонійної людини, патріота Батьківщини.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3608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завдання </a:t>
            </a:r>
            <a:b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800" b="1" cap="all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рою «козачата»</a:t>
            </a:r>
            <a:endParaRPr lang="ru-RU" sz="2800" b="1" cap="all" dirty="0">
              <a:ln w="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600200"/>
            <a:ext cx="4392488" cy="4525963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Поглибити знання учнів про історію й культуру рідного народу;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світогляд громадян незалежної демократичної держави, шляхом національної гідності та поваги до інших народів;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 загальнолюдські християнські цінності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181853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930</Words>
  <Application>Microsoft Office PowerPoint</Application>
  <PresentationFormat>Экран (4:3)</PresentationFormat>
  <Paragraphs>238</Paragraphs>
  <Slides>35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SimSun</vt:lpstr>
      <vt:lpstr>Arial</vt:lpstr>
      <vt:lpstr>Calibri</vt:lpstr>
      <vt:lpstr>Times New Roman</vt:lpstr>
      <vt:lpstr>Тема Office</vt:lpstr>
      <vt:lpstr>Презентация PowerPoint</vt:lpstr>
      <vt:lpstr>паспорт</vt:lpstr>
      <vt:lpstr>Склад рою</vt:lpstr>
      <vt:lpstr>Ройові атрибути</vt:lpstr>
      <vt:lpstr>Презентация PowerPoint</vt:lpstr>
      <vt:lpstr>Емблема рою «козачата»</vt:lpstr>
      <vt:lpstr>Кодекс лицарської честі для козачат:</vt:lpstr>
      <vt:lpstr>Головна мета роботи  рою «Козачата»</vt:lpstr>
      <vt:lpstr>завдання  рою «козачата»</vt:lpstr>
      <vt:lpstr>Напрями роботи  рою «Козачата»</vt:lpstr>
      <vt:lpstr>Історична довідка  про гру «СОКІЛ» («Джура»)</vt:lpstr>
      <vt:lpstr>Презентация PowerPoint</vt:lpstr>
      <vt:lpstr>Здача рапорту</vt:lpstr>
      <vt:lpstr>Наш рій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Svitlana</cp:lastModifiedBy>
  <cp:revision>59</cp:revision>
  <dcterms:created xsi:type="dcterms:W3CDTF">2018-03-26T11:08:08Z</dcterms:created>
  <dcterms:modified xsi:type="dcterms:W3CDTF">2021-04-11T14:36:30Z</dcterms:modified>
</cp:coreProperties>
</file>